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3" autoAdjust="0"/>
    <p:restoredTop sz="94700" autoAdjust="0"/>
  </p:normalViewPr>
  <p:slideViewPr>
    <p:cSldViewPr>
      <p:cViewPr varScale="1">
        <p:scale>
          <a:sx n="70" d="100"/>
          <a:sy n="70" d="100"/>
        </p:scale>
        <p:origin x="-11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4" y="37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2C125-C863-42D0-B123-DB5ED92CE9D8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D9194-BAF4-4B30-8989-C39D67F9DA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2C125-C863-42D0-B123-DB5ED92CE9D8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D9194-BAF4-4B30-8989-C39D67F9DA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2C125-C863-42D0-B123-DB5ED92CE9D8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D9194-BAF4-4B30-8989-C39D67F9DA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2C125-C863-42D0-B123-DB5ED92CE9D8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D9194-BAF4-4B30-8989-C39D67F9DA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2C125-C863-42D0-B123-DB5ED92CE9D8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D9194-BAF4-4B30-8989-C39D67F9DA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2C125-C863-42D0-B123-DB5ED92CE9D8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D9194-BAF4-4B30-8989-C39D67F9DA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2C125-C863-42D0-B123-DB5ED92CE9D8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D9194-BAF4-4B30-8989-C39D67F9DA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2C125-C863-42D0-B123-DB5ED92CE9D8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D9194-BAF4-4B30-8989-C39D67F9DA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2C125-C863-42D0-B123-DB5ED92CE9D8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D9194-BAF4-4B30-8989-C39D67F9DA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2C125-C863-42D0-B123-DB5ED92CE9D8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D9194-BAF4-4B30-8989-C39D67F9DA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2C125-C863-42D0-B123-DB5ED92CE9D8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90D9194-BAF4-4B30-8989-C39D67F9DA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392C125-C863-42D0-B123-DB5ED92CE9D8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0D9194-BAF4-4B30-8989-C39D67F9DA7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9600" dirty="0" smtClean="0"/>
              <a:t>Engagement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4114800"/>
            <a:ext cx="7854696" cy="17526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“If students become engaged in the right “stuff” they are likely to learn what we want them to learn”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Students who are in retreat: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Do </a:t>
            </a:r>
            <a:r>
              <a:rPr lang="en-US" dirty="0" smtClean="0"/>
              <a:t>not participate, and </a:t>
            </a:r>
            <a:r>
              <a:rPr lang="en-US" dirty="0" smtClean="0"/>
              <a:t>therefore learn </a:t>
            </a:r>
            <a:r>
              <a:rPr lang="en-US" dirty="0" smtClean="0"/>
              <a:t>little or nothing from the </a:t>
            </a:r>
            <a:r>
              <a:rPr lang="en-US" dirty="0" smtClean="0"/>
              <a:t>task or </a:t>
            </a:r>
            <a:r>
              <a:rPr lang="en-US" dirty="0" smtClean="0"/>
              <a:t>activity assigned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Rebellion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smtClean="0"/>
              <a:t>student is disengaged from current classroom </a:t>
            </a:r>
            <a:r>
              <a:rPr lang="en-US" dirty="0" smtClean="0"/>
              <a:t>activities and </a:t>
            </a:r>
            <a:r>
              <a:rPr lang="en-US" dirty="0" smtClean="0"/>
              <a:t>goals.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student is actively engaged in another agenda.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student creates her own means and her own goals.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student’s rebellion is usually seen in acting </a:t>
            </a:r>
            <a:r>
              <a:rPr lang="en-US" dirty="0" smtClean="0"/>
              <a:t>out—and often </a:t>
            </a:r>
            <a:r>
              <a:rPr lang="en-US" dirty="0" smtClean="0"/>
              <a:t>in encouraging others to rebel.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Students who are in rebellion: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 little or nothing from the </a:t>
            </a:r>
            <a:r>
              <a:rPr lang="en-US" dirty="0" smtClean="0"/>
              <a:t>task or </a:t>
            </a:r>
            <a:r>
              <a:rPr lang="en-US" dirty="0" smtClean="0"/>
              <a:t>activity assigned</a:t>
            </a:r>
          </a:p>
          <a:p>
            <a:r>
              <a:rPr lang="en-US" dirty="0" smtClean="0"/>
              <a:t>Sometimes </a:t>
            </a:r>
            <a:r>
              <a:rPr lang="en-US" dirty="0" smtClean="0"/>
              <a:t>learn a great deal </a:t>
            </a:r>
            <a:r>
              <a:rPr lang="en-US" dirty="0" smtClean="0"/>
              <a:t>from what </a:t>
            </a:r>
            <a:r>
              <a:rPr lang="en-US" dirty="0" smtClean="0"/>
              <a:t>they elect to do, though </a:t>
            </a:r>
            <a:r>
              <a:rPr lang="en-US" dirty="0" smtClean="0"/>
              <a:t>rarely that </a:t>
            </a:r>
            <a:r>
              <a:rPr lang="en-US" dirty="0" smtClean="0"/>
              <a:t>which was expected</a:t>
            </a:r>
          </a:p>
          <a:p>
            <a:r>
              <a:rPr lang="en-US" dirty="0" smtClean="0"/>
              <a:t>Develop </a:t>
            </a:r>
            <a:r>
              <a:rPr lang="en-US" dirty="0" smtClean="0"/>
              <a:t>poor work habits </a:t>
            </a:r>
            <a:r>
              <a:rPr lang="en-US" dirty="0" smtClean="0"/>
              <a:t>and sometimes </a:t>
            </a:r>
            <a:r>
              <a:rPr lang="en-US" dirty="0" smtClean="0"/>
              <a:t>develop </a:t>
            </a:r>
            <a:r>
              <a:rPr lang="en-US" dirty="0" smtClean="0"/>
              <a:t>negative attitudes </a:t>
            </a:r>
            <a:r>
              <a:rPr lang="en-US" dirty="0" smtClean="0"/>
              <a:t>toward intellectual </a:t>
            </a:r>
            <a:r>
              <a:rPr lang="en-US" dirty="0" smtClean="0"/>
              <a:t>tasks and </a:t>
            </a:r>
            <a:r>
              <a:rPr lang="en-US" dirty="0" smtClean="0"/>
              <a:t>formal education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33400" y="2971800"/>
            <a:ext cx="7772400" cy="1362456"/>
          </a:xfrm>
        </p:spPr>
        <p:txBody>
          <a:bodyPr/>
          <a:lstStyle/>
          <a:p>
            <a:pPr algn="ctr"/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en-US" sz="7200" dirty="0" smtClean="0"/>
              <a:t>Classrooms </a:t>
            </a:r>
            <a:br>
              <a:rPr lang="en-US" sz="7200" dirty="0" smtClean="0"/>
            </a:br>
            <a:r>
              <a:rPr lang="en-US" sz="7200" dirty="0" smtClean="0"/>
              <a:t>and Engagement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Highly Engaged Classroom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Most students are authentically engaged most of the time</a:t>
            </a:r>
          </a:p>
          <a:p>
            <a:r>
              <a:rPr lang="en-US" dirty="0" smtClean="0"/>
              <a:t>A</a:t>
            </a:r>
            <a:r>
              <a:rPr lang="en-US" dirty="0" smtClean="0"/>
              <a:t>ll students are authentically engaged most of the time </a:t>
            </a:r>
          </a:p>
          <a:p>
            <a:r>
              <a:rPr lang="en-US" dirty="0" smtClean="0"/>
              <a:t>All students are authentically engaged some of the time</a:t>
            </a:r>
          </a:p>
          <a:p>
            <a:r>
              <a:rPr lang="en-US" dirty="0" smtClean="0"/>
              <a:t>Little or no rebellion, limited </a:t>
            </a:r>
            <a:r>
              <a:rPr lang="en-US" dirty="0" err="1" smtClean="0"/>
              <a:t>retreatism</a:t>
            </a:r>
            <a:r>
              <a:rPr lang="en-US" dirty="0" smtClean="0"/>
              <a:t>, and limited passive compliance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Well-Managed Classroom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Appears to well managed, not because students are authentically engaged but because students are willing to be compliant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Pathological Classroom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Looks like the well-managed classroom except for the presence of patterned rebellion</a:t>
            </a:r>
          </a:p>
          <a:p>
            <a:r>
              <a:rPr lang="en-US" dirty="0" smtClean="0"/>
              <a:t>Many students actively reject the assignment or substitute  other activities to replace the assignment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2667000"/>
            <a:ext cx="7772400" cy="1362456"/>
          </a:xfrm>
        </p:spPr>
        <p:txBody>
          <a:bodyPr/>
          <a:lstStyle/>
          <a:p>
            <a:pPr algn="ctr"/>
            <a:r>
              <a:rPr lang="en-US" dirty="0" smtClean="0"/>
              <a:t>Student Questionnaire on Classroom Engagement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562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 really have been engaged in the work and I generally do what I am asked to do because I see the importance of what I am asked to do. (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authentic engagement</a:t>
            </a:r>
            <a:r>
              <a:rPr lang="en-US" dirty="0" smtClean="0"/>
              <a:t>)</a:t>
            </a:r>
          </a:p>
          <a:p>
            <a:r>
              <a:rPr lang="en-US" dirty="0" smtClean="0"/>
              <a:t>I always pay attention in class and do the work because I want to get good grades but I don’t see the importance in what I am being asked to do. (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ritual  engagement</a:t>
            </a:r>
            <a:r>
              <a:rPr lang="en-US" dirty="0" smtClean="0"/>
              <a:t>)</a:t>
            </a:r>
          </a:p>
          <a:p>
            <a:r>
              <a:rPr lang="en-US" dirty="0" smtClean="0"/>
              <a:t>I do what I need to do and I don’t do any extra than I think I need to do. (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passive compliance</a:t>
            </a:r>
            <a:r>
              <a:rPr lang="en-US" dirty="0" smtClean="0"/>
              <a:t>)</a:t>
            </a:r>
          </a:p>
          <a:p>
            <a:r>
              <a:rPr lang="en-US" dirty="0" smtClean="0"/>
              <a:t>I am bored and do very little work for my class, I don’t cause any trouble for my teacher. (</a:t>
            </a:r>
            <a:r>
              <a:rPr lang="en-US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retreatism</a:t>
            </a:r>
            <a:r>
              <a:rPr lang="en-US" dirty="0" smtClean="0"/>
              <a:t>)</a:t>
            </a:r>
          </a:p>
          <a:p>
            <a:r>
              <a:rPr lang="en-US" dirty="0" smtClean="0"/>
              <a:t>I have been in trouble because I don’t do what the teacher  wants me to do but that is okay.  I don’t plan to change what I do.  (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rebellion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2667000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u="sng" dirty="0" smtClean="0"/>
              <a:t>Working on the Work</a:t>
            </a: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sz="3200" dirty="0" smtClean="0"/>
              <a:t>Phillip C. </a:t>
            </a:r>
            <a:r>
              <a:rPr lang="en-US" sz="3200" dirty="0" err="1" smtClean="0"/>
              <a:t>Schlechty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3048000"/>
            <a:ext cx="7772400" cy="1362456"/>
          </a:xfrm>
        </p:spPr>
        <p:txBody>
          <a:bodyPr/>
          <a:lstStyle/>
          <a:p>
            <a:pPr algn="ctr"/>
            <a:r>
              <a:rPr lang="en-US" dirty="0" smtClean="0"/>
              <a:t>Types of Student Responses to School Tasks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Authentic Engagement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The student sees the activity as personally meaningful.</a:t>
            </a:r>
          </a:p>
          <a:p>
            <a:r>
              <a:rPr lang="en-US" dirty="0" smtClean="0"/>
              <a:t>The student’s level of interest is sufficiently high that he persists in the face of difficulty.</a:t>
            </a:r>
          </a:p>
          <a:p>
            <a:r>
              <a:rPr lang="en-US" dirty="0" smtClean="0"/>
              <a:t> The student finds the task sufficiently challenging that she believes she will accomplish something of worth by doing it.</a:t>
            </a:r>
          </a:p>
          <a:p>
            <a:r>
              <a:rPr lang="en-US" dirty="0" smtClean="0"/>
              <a:t> The student’s emphasis is on optimum performance and on “getting it right.”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Students who are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engaged: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Learn at high levels and have a profound grasp of what they learn</a:t>
            </a:r>
          </a:p>
          <a:p>
            <a:r>
              <a:rPr lang="en-US" dirty="0" smtClean="0"/>
              <a:t> Retain what they learn</a:t>
            </a:r>
          </a:p>
          <a:p>
            <a:r>
              <a:rPr lang="en-US" dirty="0" smtClean="0"/>
              <a:t>Can transfer what they learn to new contexts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Ritual Engagement/Strategic Compliance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The official reason for the work is not the reason the </a:t>
            </a:r>
            <a:r>
              <a:rPr lang="en-US" dirty="0" smtClean="0"/>
              <a:t>student does </a:t>
            </a:r>
            <a:r>
              <a:rPr lang="en-US" dirty="0" smtClean="0"/>
              <a:t>the work—she substitutes her own goals for the goals </a:t>
            </a:r>
            <a:r>
              <a:rPr lang="en-US" dirty="0" smtClean="0"/>
              <a:t>of the </a:t>
            </a:r>
            <a:r>
              <a:rPr lang="en-US" dirty="0" smtClean="0"/>
              <a:t>work.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substituted goals are instrumental—grades, class </a:t>
            </a:r>
            <a:r>
              <a:rPr lang="en-US" dirty="0" smtClean="0"/>
              <a:t>rank, college </a:t>
            </a:r>
            <a:r>
              <a:rPr lang="en-US" dirty="0" smtClean="0"/>
              <a:t>acceptance, parental approval.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focus is on what it takes to get the desired </a:t>
            </a:r>
            <a:r>
              <a:rPr lang="en-US" dirty="0" smtClean="0"/>
              <a:t>personal outcome </a:t>
            </a:r>
            <a:r>
              <a:rPr lang="en-US" dirty="0" smtClean="0"/>
              <a:t>rather than on the nature of the task </a:t>
            </a:r>
            <a:r>
              <a:rPr lang="en-US" dirty="0" smtClean="0"/>
              <a:t>itself—satisfactions </a:t>
            </a:r>
            <a:r>
              <a:rPr lang="en-US" dirty="0" smtClean="0"/>
              <a:t>are extrinsic.</a:t>
            </a:r>
          </a:p>
          <a:p>
            <a:r>
              <a:rPr lang="en-US" dirty="0" smtClean="0"/>
              <a:t>If </a:t>
            </a:r>
            <a:r>
              <a:rPr lang="en-US" dirty="0" smtClean="0"/>
              <a:t>the task doesn’t promise to meet the extrinsic goal, </a:t>
            </a:r>
            <a:r>
              <a:rPr lang="en-US" dirty="0" smtClean="0"/>
              <a:t>the student </a:t>
            </a:r>
            <a:r>
              <a:rPr lang="en-US" dirty="0" smtClean="0"/>
              <a:t>will abandon it.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Students who are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strategically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ompliant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: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Learn at high levels but have </a:t>
            </a:r>
            <a:r>
              <a:rPr lang="en-US" dirty="0" smtClean="0"/>
              <a:t>a superficial </a:t>
            </a:r>
            <a:r>
              <a:rPr lang="en-US" dirty="0" smtClean="0"/>
              <a:t>grasp of what they learn</a:t>
            </a:r>
          </a:p>
          <a:p>
            <a:r>
              <a:rPr lang="en-US" dirty="0" smtClean="0"/>
              <a:t>Do </a:t>
            </a:r>
            <a:r>
              <a:rPr lang="en-US" dirty="0" smtClean="0"/>
              <a:t>not retain what they learn</a:t>
            </a:r>
          </a:p>
          <a:p>
            <a:r>
              <a:rPr lang="en-US" dirty="0" smtClean="0"/>
              <a:t>Usually </a:t>
            </a:r>
            <a:r>
              <a:rPr lang="en-US" dirty="0" smtClean="0"/>
              <a:t>cannot transfer what </a:t>
            </a:r>
            <a:r>
              <a:rPr lang="en-US" dirty="0" smtClean="0"/>
              <a:t>they learn </a:t>
            </a:r>
            <a:r>
              <a:rPr lang="en-US" dirty="0" smtClean="0"/>
              <a:t>from one context to another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Passive Compliance/</a:t>
            </a:r>
            <a:b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Ritual Compliance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smtClean="0"/>
              <a:t>work has no meaning to the student and is not </a:t>
            </a:r>
            <a:r>
              <a:rPr lang="en-US" dirty="0" smtClean="0"/>
              <a:t>connected to </a:t>
            </a:r>
            <a:r>
              <a:rPr lang="en-US" dirty="0" smtClean="0"/>
              <a:t>what does have meaning.</a:t>
            </a:r>
          </a:p>
          <a:p>
            <a:r>
              <a:rPr lang="en-US" dirty="0" smtClean="0"/>
              <a:t>There </a:t>
            </a:r>
            <a:r>
              <a:rPr lang="en-US" dirty="0" smtClean="0"/>
              <a:t>are no substitute goals for the student.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student seeks to avoid either confrontation </a:t>
            </a:r>
            <a:r>
              <a:rPr lang="en-US" dirty="0" smtClean="0"/>
              <a:t>or approbation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emphasis is on minimums and exit </a:t>
            </a:r>
            <a:r>
              <a:rPr lang="en-US" dirty="0" smtClean="0"/>
              <a:t>requirements—what do </a:t>
            </a:r>
            <a:r>
              <a:rPr lang="en-US" dirty="0" smtClean="0"/>
              <a:t>I have to do to get this over and get out?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Students who are ritually compliant: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Learn </a:t>
            </a:r>
            <a:r>
              <a:rPr lang="en-US" dirty="0" smtClean="0"/>
              <a:t>only at low levels and have </a:t>
            </a:r>
            <a:r>
              <a:rPr lang="en-US" dirty="0" smtClean="0"/>
              <a:t>a superficial </a:t>
            </a:r>
            <a:r>
              <a:rPr lang="en-US" dirty="0" smtClean="0"/>
              <a:t>grasp of what they learn</a:t>
            </a:r>
          </a:p>
          <a:p>
            <a:r>
              <a:rPr lang="en-US" dirty="0" smtClean="0"/>
              <a:t>Do </a:t>
            </a:r>
            <a:r>
              <a:rPr lang="en-US" dirty="0" smtClean="0"/>
              <a:t>not retain what they learn</a:t>
            </a:r>
          </a:p>
          <a:p>
            <a:r>
              <a:rPr lang="en-US" dirty="0" smtClean="0"/>
              <a:t>Seldom </a:t>
            </a:r>
            <a:r>
              <a:rPr lang="en-US" dirty="0" smtClean="0"/>
              <a:t>can transfer what they </a:t>
            </a:r>
            <a:r>
              <a:rPr lang="en-US" dirty="0" smtClean="0"/>
              <a:t>learn from </a:t>
            </a:r>
            <a:r>
              <a:rPr lang="en-US" dirty="0" smtClean="0"/>
              <a:t>one context to another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Retreatism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student is disengaged from current classroom </a:t>
            </a:r>
            <a:r>
              <a:rPr lang="en-US" dirty="0" smtClean="0"/>
              <a:t>activities and </a:t>
            </a:r>
            <a:r>
              <a:rPr lang="en-US" dirty="0" smtClean="0"/>
              <a:t>goals.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student is thinking about other things or is </a:t>
            </a:r>
            <a:r>
              <a:rPr lang="en-US" dirty="0" smtClean="0"/>
              <a:t>emotionally withdrawn </a:t>
            </a:r>
            <a:r>
              <a:rPr lang="en-US" dirty="0" smtClean="0"/>
              <a:t>from the action.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student rejects both the official goals and the </a:t>
            </a:r>
            <a:r>
              <a:rPr lang="en-US" dirty="0" smtClean="0"/>
              <a:t>official means </a:t>
            </a:r>
            <a:r>
              <a:rPr lang="en-US" dirty="0" smtClean="0"/>
              <a:t>of achieving the goals.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student feels unable to do what is being asked or is uncertain about what is being asked.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student sees little that is relevant to life in the academic work.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59</TotalTime>
  <Words>788</Words>
  <Application>Microsoft Office PowerPoint</Application>
  <PresentationFormat>On-screen Show (4:3)</PresentationFormat>
  <Paragraphs>83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Flow</vt:lpstr>
      <vt:lpstr>Engagement</vt:lpstr>
      <vt:lpstr>Types of Student Responses to School Tasks</vt:lpstr>
      <vt:lpstr>Authentic Engagement</vt:lpstr>
      <vt:lpstr>Students who are engaged:</vt:lpstr>
      <vt:lpstr>Ritual Engagement/Strategic Compliance</vt:lpstr>
      <vt:lpstr>Students who are strategically compliant:</vt:lpstr>
      <vt:lpstr>Passive Compliance/ Ritual Compliance</vt:lpstr>
      <vt:lpstr>  Students who are ritually compliant:</vt:lpstr>
      <vt:lpstr>Retreatism</vt:lpstr>
      <vt:lpstr>Students who are in retreat:</vt:lpstr>
      <vt:lpstr>Rebellion</vt:lpstr>
      <vt:lpstr>Students who are in rebellion:</vt:lpstr>
      <vt:lpstr>   Classrooms  and Engagement</vt:lpstr>
      <vt:lpstr>Highly Engaged Classroom</vt:lpstr>
      <vt:lpstr>Well-Managed Classroom</vt:lpstr>
      <vt:lpstr>Pathological Classroom</vt:lpstr>
      <vt:lpstr>Student Questionnaire on Classroom Engagement</vt:lpstr>
      <vt:lpstr>Slide 18</vt:lpstr>
      <vt:lpstr>Working on the Work Phillip C. Schlechty</vt:lpstr>
    </vt:vector>
  </TitlesOfParts>
  <Company>McKinney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Engagement</dc:title>
  <dc:creator>jsullivan</dc:creator>
  <cp:lastModifiedBy>Michael Sullivan</cp:lastModifiedBy>
  <cp:revision>5</cp:revision>
  <dcterms:created xsi:type="dcterms:W3CDTF">2011-04-20T15:12:24Z</dcterms:created>
  <dcterms:modified xsi:type="dcterms:W3CDTF">2011-04-20T23:57:24Z</dcterms:modified>
</cp:coreProperties>
</file>